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82" r:id="rId3"/>
    <p:sldId id="303" r:id="rId4"/>
    <p:sldId id="283" r:id="rId5"/>
    <p:sldId id="284" r:id="rId6"/>
    <p:sldId id="278" r:id="rId7"/>
    <p:sldId id="270" r:id="rId8"/>
    <p:sldId id="271" r:id="rId9"/>
    <p:sldId id="453" r:id="rId10"/>
    <p:sldId id="459" r:id="rId11"/>
    <p:sldId id="272" r:id="rId12"/>
    <p:sldId id="263" r:id="rId13"/>
    <p:sldId id="411" r:id="rId14"/>
    <p:sldId id="413" r:id="rId15"/>
    <p:sldId id="415" r:id="rId16"/>
    <p:sldId id="417" r:id="rId17"/>
    <p:sldId id="419" r:id="rId18"/>
    <p:sldId id="421" r:id="rId19"/>
    <p:sldId id="424" r:id="rId20"/>
    <p:sldId id="426" r:id="rId21"/>
    <p:sldId id="428" r:id="rId22"/>
    <p:sldId id="429" r:id="rId23"/>
    <p:sldId id="431" r:id="rId24"/>
    <p:sldId id="433" r:id="rId25"/>
    <p:sldId id="435" r:id="rId26"/>
    <p:sldId id="438" r:id="rId27"/>
    <p:sldId id="440" r:id="rId28"/>
    <p:sldId id="442" r:id="rId29"/>
    <p:sldId id="444" r:id="rId30"/>
    <p:sldId id="446" r:id="rId31"/>
    <p:sldId id="437" r:id="rId32"/>
    <p:sldId id="287" r:id="rId33"/>
    <p:sldId id="257" r:id="rId34"/>
    <p:sldId id="364" r:id="rId35"/>
    <p:sldId id="365" r:id="rId36"/>
    <p:sldId id="367" r:id="rId37"/>
    <p:sldId id="368" r:id="rId38"/>
    <p:sldId id="369" r:id="rId39"/>
    <p:sldId id="371" r:id="rId40"/>
    <p:sldId id="376" r:id="rId41"/>
    <p:sldId id="372" r:id="rId42"/>
    <p:sldId id="374" r:id="rId43"/>
    <p:sldId id="377" r:id="rId44"/>
    <p:sldId id="378" r:id="rId45"/>
    <p:sldId id="380" r:id="rId46"/>
    <p:sldId id="381" r:id="rId47"/>
    <p:sldId id="382" r:id="rId48"/>
    <p:sldId id="386" r:id="rId49"/>
    <p:sldId id="385" r:id="rId50"/>
    <p:sldId id="388" r:id="rId51"/>
    <p:sldId id="390" r:id="rId52"/>
    <p:sldId id="391" r:id="rId53"/>
    <p:sldId id="393" r:id="rId54"/>
    <p:sldId id="395" r:id="rId55"/>
    <p:sldId id="396" r:id="rId56"/>
    <p:sldId id="397" r:id="rId57"/>
    <p:sldId id="398" r:id="rId58"/>
    <p:sldId id="401" r:id="rId59"/>
    <p:sldId id="403" r:id="rId60"/>
    <p:sldId id="405" r:id="rId61"/>
    <p:sldId id="407" r:id="rId62"/>
    <p:sldId id="409" r:id="rId63"/>
    <p:sldId id="286" r:id="rId64"/>
    <p:sldId id="460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289" autoAdjust="0"/>
  </p:normalViewPr>
  <p:slideViewPr>
    <p:cSldViewPr snapToGrid="0">
      <p:cViewPr varScale="1">
        <p:scale>
          <a:sx n="48" d="100"/>
          <a:sy n="48" d="100"/>
        </p:scale>
        <p:origin x="67" y="6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095D8B-96BA-4BF0-A0EE-EBC545DB6A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941AA6-12CD-46C1-8AE2-12055F79B22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51F15-E6C9-4B17-AB04-7DAAF0C9F225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CFE4E3F-27FC-4F50-B883-387ECF2F81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FB3AD2D-AE17-4537-BF11-741926009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CFB275-F383-46E9-A039-8B5513D7A73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44AF64-4E6C-44ED-A21A-3B59F0F93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DEAFC-1650-4ACF-8D3A-A30B2CDB0C9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DEAFC-1650-4ACF-8D3A-A30B2CDB0C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89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DEAFC-1650-4ACF-8D3A-A30B2CDB0C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86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58D90-E17E-44B6-B6C3-EEC42F22B54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26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58D90-E17E-44B6-B6C3-EEC42F22B54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89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58D90-E17E-44B6-B6C3-EEC42F22B54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11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58D90-E17E-44B6-B6C3-EEC42F22B54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83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DEAFC-1650-4ACF-8D3A-A30B2CDB0C9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30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789E-4420-4A11-9AA4-0869A81CD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F7B4BA-CD42-49B0-AB83-9208F82757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6A2B8-07E9-4CCD-AEF3-92B583C70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F5E98-5B23-449C-B562-3DDFC4CEEBD8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C4668-3BFD-4749-84B4-DC9C60769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5BAB7-998A-468E-956C-1EF61544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9572-2D80-422D-B1DC-F108AA4FF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6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206C9-0CDB-4BD9-A464-3972AA776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06F48-0D1D-4689-A4F4-A383677B2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ADC17-E442-441F-BA7E-72577F338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F5E98-5B23-449C-B562-3DDFC4CEEBD8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D4904-4B33-48C8-A8DC-E91CF4160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9A8AB-43B7-44C0-969A-95D06E975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9572-2D80-422D-B1DC-F108AA4FF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8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F59916-1E96-46C0-901D-518A5E073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ADCFDB-E132-4DFE-B086-2D7EF6114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06B81-0F59-485B-A58E-80002C052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F5E98-5B23-449C-B562-3DDFC4CEEBD8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13644-95CF-4E37-9011-3E3642995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F49AB-2B42-4B2C-A111-62856D2C4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9572-2D80-422D-B1DC-F108AA4FF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88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EC61F-ABCC-4FEB-A2BA-0B0E63111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D064B-E159-4E2A-A2ED-DD134B618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1F49D-90B8-4EC9-94C2-F6C928DD7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F5E98-5B23-449C-B562-3DDFC4CEEBD8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44645-3C41-4464-8D92-76296741D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74481-1E4F-42D5-B243-B81E06E3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9572-2D80-422D-B1DC-F108AA4FF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9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6CBE-9FBE-4F4D-94B6-2F08BEDAB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735E5-0BE7-48D0-A20F-9A4E9941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85057-BC50-4D5E-9056-8C6AF648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F5E98-5B23-449C-B562-3DDFC4CEEBD8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A5059-E0BB-4F5B-B2FF-E01097D0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0E352-D334-4374-8E8E-51D5F79D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9572-2D80-422D-B1DC-F108AA4FF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26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AD546-4BB8-46C4-8947-823BD5E3D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32E08-FC17-4C6A-AD1F-96AFFFFE4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EE68BB-2756-46F6-8510-7E58429C5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3D70B-D0D4-4A04-964F-B05B6091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F5E98-5B23-449C-B562-3DDFC4CEEBD8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AE385-3E8E-43BB-B515-2E8AB7946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247FF-E7A8-4715-8F32-494C9F332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9572-2D80-422D-B1DC-F108AA4FF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EFCA7-6380-47AB-B9FC-D43E5226C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8E207-0494-4BD7-AC29-EC336C9E4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21D801-962A-4EDC-B634-F245AE4A4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12EBA-05F6-4429-AC7F-A7950A68D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FEC0F2-9178-46F8-AE42-C45924FB18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DFC812-E614-4E4E-8B90-484B18AE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F5E98-5B23-449C-B562-3DDFC4CEEBD8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2E9F59-C7F0-4E57-8EB5-5EC71DD1C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33E152-09A8-428C-B2B4-868908B30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9572-2D80-422D-B1DC-F108AA4FF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2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C69F-E846-4E51-8544-6B9A439D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8555FF-DF18-4BE6-B6D0-E76AEB786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F5E98-5B23-449C-B562-3DDFC4CEEBD8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2F84A9-DC78-481F-8130-B1F378897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F235E-1AAC-427B-8C57-F4F0C4CFD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9572-2D80-422D-B1DC-F108AA4FF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20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E4788E-662E-470C-B57E-AC225595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F5E98-5B23-449C-B562-3DDFC4CEEBD8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626505-E57C-400C-AAA6-BD4129171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FD51C-A61A-4E02-A0E0-DBCBC7047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9572-2D80-422D-B1DC-F108AA4FF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2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6617-082E-4F99-93B0-A21DB0B3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199A0-28FA-45DD-BFDD-AC20CFB14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300D29-D19E-4FEF-9EC5-03378A507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72C3F-F8B5-48E7-BAB5-E3D72FA38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F5E98-5B23-449C-B562-3DDFC4CEEBD8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53367-0BC1-444C-9F44-51366E025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913E2-A1DF-4938-9141-A88BBD6F7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9572-2D80-422D-B1DC-F108AA4FF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16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E0F1F-AC46-4A82-B33D-A9A385BA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AA062A-AF63-457A-A303-904AEEDEEF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C34C1-DD95-4847-B54C-C982E433B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478DE0-BA1A-4D26-AE93-4601480F8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F5E98-5B23-449C-B562-3DDFC4CEEBD8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2DE42-F223-4A04-AF19-D89075864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263CF3-AF38-4B4B-B8D9-3F05AA5B4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69572-2D80-422D-B1DC-F108AA4FF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55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B4F511-46E4-40AE-A0D2-00FDDE3A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A3760-3707-4645-99A3-C27C2483A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342C0-6F7F-43B1-8F79-71DF73100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F5E98-5B23-449C-B562-3DDFC4CEEBD8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8FF16-ED76-40FC-9E04-3EC344060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73696-4233-40CD-A467-9E16011D1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69572-2D80-422D-B1DC-F108AA4FF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0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B23E9-8846-46EC-9939-2C91A711C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4642583"/>
            <a:ext cx="10210800" cy="1099845"/>
          </a:xfrm>
        </p:spPr>
        <p:txBody>
          <a:bodyPr>
            <a:normAutofit/>
          </a:bodyPr>
          <a:lstStyle/>
          <a:p>
            <a:r>
              <a:rPr lang="en-US"/>
              <a:t>Ketamine in Rodent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911DA7-2137-4C50-BF25-6AEF7D3BD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600" y="5742428"/>
            <a:ext cx="10210800" cy="528429"/>
          </a:xfrm>
        </p:spPr>
        <p:txBody>
          <a:bodyPr>
            <a:normAutofit/>
          </a:bodyPr>
          <a:lstStyle/>
          <a:p>
            <a:r>
              <a:rPr lang="en-US"/>
              <a:t>Jess Hoynoski</a:t>
            </a:r>
          </a:p>
        </p:txBody>
      </p:sp>
      <p:sp>
        <p:nvSpPr>
          <p:cNvPr id="1030" name="Rectangle 136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49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Rounded Rectangle 26">
            <a:extLst>
              <a:ext uri="{FF2B5EF4-FFF2-40B4-BE49-F238E27FC236}">
                <a16:creationId xmlns:a16="http://schemas.microsoft.com/office/drawing/2014/main" id="{B7511254-A05E-4E15-ABEE-9CE803485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320843"/>
            <a:ext cx="11548872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rainbow rodent">
            <a:extLst>
              <a:ext uri="{FF2B5EF4-FFF2-40B4-BE49-F238E27FC236}">
                <a16:creationId xmlns:a16="http://schemas.microsoft.com/office/drawing/2014/main" id="{C49FBA9A-FD40-40D9-A3FB-5C8C941D3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6" b="19930"/>
          <a:stretch/>
        </p:blipFill>
        <p:spPr bwMode="auto">
          <a:xfrm>
            <a:off x="641604" y="320843"/>
            <a:ext cx="6732183" cy="393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ot of gold">
            <a:extLst>
              <a:ext uri="{FF2B5EF4-FFF2-40B4-BE49-F238E27FC236}">
                <a16:creationId xmlns:a16="http://schemas.microsoft.com/office/drawing/2014/main" id="{51908E60-3353-4960-B28A-D4B3B91CE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460" r="3" b="1"/>
          <a:stretch/>
        </p:blipFill>
        <p:spPr bwMode="auto">
          <a:xfrm>
            <a:off x="8156028" y="587143"/>
            <a:ext cx="3394368" cy="334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2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9FE61-DF88-4D9D-A8D6-D24081622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754385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Serum and Whole Brain Concentrations after Oxycodone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78A68F-CFF5-4EF4-9CC1-F754DC65A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7" y="2798780"/>
            <a:ext cx="5455917" cy="3253712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D60F68-79FD-4E3E-857B-FD1E1A559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07" t="48828" r="31894" b="3881"/>
          <a:stretch/>
        </p:blipFill>
        <p:spPr>
          <a:xfrm>
            <a:off x="6445073" y="2541922"/>
            <a:ext cx="5455917" cy="376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13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0572" cy="6858000"/>
          </a:xfrm>
          <a:prstGeom prst="rect">
            <a:avLst/>
          </a:prstGeom>
          <a:gradFill>
            <a:gsLst>
              <a:gs pos="0">
                <a:schemeClr val="accent6">
                  <a:lumMod val="90000"/>
                </a:schemeClr>
              </a:gs>
              <a:gs pos="25000">
                <a:schemeClr val="accent6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4F47DE-AAC8-46A5-A216-2B7763619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501C1-6DA4-4D2C-907D-EFB94C01A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Ketamine and </a:t>
            </a:r>
            <a:r>
              <a:rPr lang="en-US" sz="2400" dirty="0" err="1">
                <a:solidFill>
                  <a:srgbClr val="000000"/>
                </a:solidFill>
              </a:rPr>
              <a:t>norketamine</a:t>
            </a:r>
            <a:r>
              <a:rPr lang="en-US" sz="2400" dirty="0">
                <a:solidFill>
                  <a:srgbClr val="000000"/>
                </a:solidFill>
              </a:rPr>
              <a:t> (at a higher dose) effectively attenuated morphine tolerance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Not so much with oxycodone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Inhibition of morphine metabolism by ketamine and </a:t>
            </a:r>
            <a:r>
              <a:rPr lang="en-US" sz="2400" dirty="0" err="1">
                <a:solidFill>
                  <a:srgbClr val="000000"/>
                </a:solidFill>
              </a:rPr>
              <a:t>norketamine</a:t>
            </a:r>
            <a:endParaRPr lang="en-US" sz="2400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3-5x increase in brain morphine concentrations</a:t>
            </a: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21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>
                  <a:lumMod val="90000"/>
                </a:schemeClr>
              </a:gs>
              <a:gs pos="25000">
                <a:schemeClr val="accent6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8A37FA-6DB3-40DA-8D55-170DC1DDA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Ossato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et al 2018</a:t>
            </a:r>
          </a:p>
        </p:txBody>
      </p:sp>
    </p:spTree>
    <p:extLst>
      <p:ext uri="{BB962C8B-B14F-4D97-AF65-F5344CB8AC3E}">
        <p14:creationId xmlns:p14="http://schemas.microsoft.com/office/powerpoint/2010/main" val="14957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D3A9D0-A122-4D03-91D0-3C48AB6E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Visual Object vs Visual Placing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6B82FC8C-0560-4822-8349-914103E5A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19" b="76735"/>
          <a:stretch/>
        </p:blipFill>
        <p:spPr>
          <a:xfrm>
            <a:off x="320040" y="406122"/>
            <a:ext cx="5455917" cy="3800854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826E35-AEE8-4848-8720-B7D52D2C1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376518"/>
            <a:ext cx="5455917" cy="3860062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064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D3A9D0-A122-4D03-91D0-3C48AB6E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Visual Object vs Visual Placing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6B82FC8C-0560-4822-8349-914103E5A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0" r="49930" b="51607"/>
          <a:stretch/>
        </p:blipFill>
        <p:spPr>
          <a:xfrm>
            <a:off x="371989" y="307731"/>
            <a:ext cx="5352019" cy="3997637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FFFB43-B9E3-4EB4-A5EB-345E1F627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852" y="307731"/>
            <a:ext cx="5060299" cy="399763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091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D3A9D0-A122-4D03-91D0-3C48AB6E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Visual Object vs Visual Placing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6B82FC8C-0560-4822-8349-914103E5A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07" r="51411" b="25513"/>
          <a:stretch/>
        </p:blipFill>
        <p:spPr>
          <a:xfrm>
            <a:off x="405333" y="307731"/>
            <a:ext cx="5285331" cy="3997637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9AD7A6-C641-462E-9A67-23AC1968F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852" y="307731"/>
            <a:ext cx="5060299" cy="399763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464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D3A9D0-A122-4D03-91D0-3C48AB6E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933100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Overall Responses</a:t>
            </a: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6B82FC8C-0560-4822-8349-914103E5A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12" r="51781"/>
          <a:stretch/>
        </p:blipFill>
        <p:spPr>
          <a:xfrm>
            <a:off x="510942" y="307731"/>
            <a:ext cx="5074112" cy="3997637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B852A23-F08C-4C93-A38E-6156729EE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895" y="307731"/>
            <a:ext cx="5402212" cy="399763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228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9833B-C2FE-4A51-8A27-E98A90934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997268"/>
            <a:ext cx="11139854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Acoustic vs Tactile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6DE2A75-4B67-4245-8A76-D2C0F1CFB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02" b="81116"/>
          <a:stretch/>
        </p:blipFill>
        <p:spPr>
          <a:xfrm>
            <a:off x="320040" y="357295"/>
            <a:ext cx="5455917" cy="3898509"/>
          </a:xfrm>
          <a:prstGeom prst="rect">
            <a:avLst/>
          </a:prstGeom>
        </p:spPr>
      </p:pic>
      <p:pic>
        <p:nvPicPr>
          <p:cNvPr id="3" name="Picture 2" descr="A close up of a light&#10;&#10;Description automatically generated">
            <a:extLst>
              <a:ext uri="{FF2B5EF4-FFF2-40B4-BE49-F238E27FC236}">
                <a16:creationId xmlns:a16="http://schemas.microsoft.com/office/drawing/2014/main" id="{98C39720-4E86-4D13-82FA-799F1A385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358" y="307731"/>
            <a:ext cx="5385287" cy="399763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091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9833B-C2FE-4A51-8A27-E98A90934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949142"/>
            <a:ext cx="11139854" cy="930447"/>
          </a:xfrm>
          <a:prstGeom prst="ellipse">
            <a:avLst/>
          </a:prstGeom>
        </p:spPr>
        <p:txBody>
          <a:bodyPr vert="horz" lIns="91440" tIns="45720" rIns="91440" bIns="45720" rtlCol="0" anchor="b" anchorCtr="1">
            <a:no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Acoustic vs Tactile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6DE2A75-4B67-4245-8A76-D2C0F1CFB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4" r="52366" b="61524"/>
          <a:stretch/>
        </p:blipFill>
        <p:spPr>
          <a:xfrm>
            <a:off x="448055" y="307731"/>
            <a:ext cx="5199886" cy="3997637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C6F747-DFB1-4A01-8CBC-B60F54D21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791" y="307731"/>
            <a:ext cx="5234420" cy="399763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828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9833B-C2FE-4A51-8A27-E98A90934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5013310"/>
            <a:ext cx="11139854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Acoustic vs Tactile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6DE2A75-4B67-4245-8A76-D2C0F1CFB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8" r="52366" b="42463"/>
          <a:stretch/>
        </p:blipFill>
        <p:spPr>
          <a:xfrm>
            <a:off x="320040" y="316682"/>
            <a:ext cx="5455917" cy="3979736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E57D23-EE91-4FDB-A92E-3CD83BF80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284" y="307731"/>
            <a:ext cx="5279434" cy="399763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946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0572" cy="6858000"/>
          </a:xfrm>
          <a:prstGeom prst="rect">
            <a:avLst/>
          </a:prstGeom>
          <a:gradFill>
            <a:gsLst>
              <a:gs pos="0">
                <a:schemeClr val="accent6">
                  <a:lumMod val="90000"/>
                </a:schemeClr>
              </a:gs>
              <a:gs pos="25000">
                <a:schemeClr val="accent6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9BDD0F-7330-4ACA-BAD5-33265552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Psychedelics (serotonergic hallucinogens)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BF340-35EE-447E-AFEE-3F33A7EE6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 lnSpcReduction="10000"/>
          </a:bodyPr>
          <a:lstStyle/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Powerful psychoactive substances that alter perception, mood, and affect numerous cognitive processes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Physiologically safe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Non-addictive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Not dependence inducing</a:t>
            </a:r>
          </a:p>
          <a:p>
            <a:pPr marL="457200" lvl="1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Nichols D. E. (2016). Psychedelics. 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Pharmacological reviews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, </a:t>
            </a:r>
            <a:r>
              <a:rPr lang="en-US" sz="1000" i="1" dirty="0">
                <a:solidFill>
                  <a:srgbClr val="000000"/>
                </a:solidFill>
                <a:latin typeface="arial" panose="020B0604020202020204" pitchFamily="34" charset="0"/>
              </a:rPr>
              <a:t>68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</a:rPr>
              <a:t>(2), 264-355.</a:t>
            </a:r>
            <a:endParaRPr lang="en-US" sz="100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73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6DE2A75-4B67-4245-8A76-D2C0F1CFB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37" r="51043" b="20923"/>
          <a:stretch/>
        </p:blipFill>
        <p:spPr>
          <a:xfrm>
            <a:off x="617504" y="307731"/>
            <a:ext cx="4860988" cy="3997637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364481-CE04-414A-81D6-52D9D45DC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335" y="307731"/>
            <a:ext cx="4743332" cy="399763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E5E62475-062D-4162-95E7-4745ECD0773A}"/>
              </a:ext>
            </a:extLst>
          </p:cNvPr>
          <p:cNvSpPr txBox="1">
            <a:spLocks/>
          </p:cNvSpPr>
          <p:nvPr/>
        </p:nvSpPr>
        <p:spPr>
          <a:xfrm>
            <a:off x="527538" y="5013310"/>
            <a:ext cx="11139854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FFFF"/>
                </a:solidFill>
              </a:rPr>
              <a:t>Overall Responses</a:t>
            </a:r>
          </a:p>
        </p:txBody>
      </p:sp>
    </p:spTree>
    <p:extLst>
      <p:ext uri="{BB962C8B-B14F-4D97-AF65-F5344CB8AC3E}">
        <p14:creationId xmlns:p14="http://schemas.microsoft.com/office/powerpoint/2010/main" val="550166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9833B-C2FE-4A51-8A27-E98A90934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5090450"/>
            <a:ext cx="11139854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Pre-Pulse Inhibition (PPI)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6DE2A75-4B67-4245-8A76-D2C0F1CFB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13" r="54573"/>
          <a:stretch/>
        </p:blipFill>
        <p:spPr>
          <a:xfrm>
            <a:off x="699765" y="307731"/>
            <a:ext cx="4696466" cy="3997637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6F9F45-6F86-4795-A8E2-3E00C1A49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787" y="307731"/>
            <a:ext cx="5358428" cy="3997637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678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87C80B-DE86-404A-B978-6F8BCACC1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924802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Tail Pinch vs. Withdrawal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949E887-A4E1-4FBB-8612-7391B36C8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57" b="76673"/>
          <a:stretch/>
        </p:blipFill>
        <p:spPr>
          <a:xfrm>
            <a:off x="320040" y="314395"/>
            <a:ext cx="5455917" cy="3984308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EADB830-593E-4978-A50A-7EA0149E9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727" y="307731"/>
            <a:ext cx="5378548" cy="3997637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733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949E887-A4E1-4FBB-8612-7391B36C8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1" r="53012" b="50801"/>
          <a:stretch/>
        </p:blipFill>
        <p:spPr>
          <a:xfrm>
            <a:off x="548900" y="307731"/>
            <a:ext cx="4998197" cy="3997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F811E4-026E-46BB-9108-16B00C641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53" b="4253"/>
          <a:stretch/>
        </p:blipFill>
        <p:spPr>
          <a:xfrm>
            <a:off x="6528753" y="307731"/>
            <a:ext cx="5230496" cy="3997637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490EE3C8-CF4E-423B-B95F-495C4D51BE59}"/>
              </a:ext>
            </a:extLst>
          </p:cNvPr>
          <p:cNvSpPr txBox="1">
            <a:spLocks/>
          </p:cNvSpPr>
          <p:nvPr/>
        </p:nvSpPr>
        <p:spPr>
          <a:xfrm>
            <a:off x="527538" y="491705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FFFF"/>
                </a:solidFill>
              </a:rPr>
              <a:t>Tail Pinch vs. Withdrawal</a:t>
            </a:r>
            <a:endParaRPr lang="en-US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82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949E887-A4E1-4FBB-8612-7391B36C8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39" r="51967" b="25888"/>
          <a:stretch/>
        </p:blipFill>
        <p:spPr>
          <a:xfrm>
            <a:off x="607693" y="307731"/>
            <a:ext cx="4880611" cy="3997637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58D85B-1AC3-4681-ABE5-4989784E3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779" y="307731"/>
            <a:ext cx="5196444" cy="3997637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FC35AEA5-69D2-453E-B866-6A184869A9B6}"/>
              </a:ext>
            </a:extLst>
          </p:cNvPr>
          <p:cNvSpPr txBox="1">
            <a:spLocks/>
          </p:cNvSpPr>
          <p:nvPr/>
        </p:nvSpPr>
        <p:spPr>
          <a:xfrm>
            <a:off x="527538" y="49331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FFFF"/>
                </a:solidFill>
              </a:rPr>
              <a:t>Tail Pinch vs. Withdrawal</a:t>
            </a:r>
            <a:endParaRPr lang="en-US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76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87C80B-DE86-404A-B978-6F8BCACC1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884974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Mechanical vs Thermal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949E887-A4E1-4FBB-8612-7391B36C8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75" r="52708"/>
          <a:stretch/>
        </p:blipFill>
        <p:spPr>
          <a:xfrm>
            <a:off x="582881" y="307731"/>
            <a:ext cx="4930235" cy="3997637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141793-273A-464C-A404-887F71D49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917" y="307731"/>
            <a:ext cx="5190168" cy="3997637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072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99A233-9B1F-4A1D-918C-468E201A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901016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 err="1">
                <a:solidFill>
                  <a:srgbClr val="FFFFFF"/>
                </a:solidFill>
              </a:rPr>
              <a:t>Acelerod</a:t>
            </a:r>
            <a:r>
              <a:rPr lang="en-US" sz="5400" dirty="0">
                <a:solidFill>
                  <a:srgbClr val="FFFFFF"/>
                </a:solidFill>
              </a:rPr>
              <a:t> vs Drag Test</a:t>
            </a:r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851BD1A-434A-464A-9A07-AD747DA3E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91" b="81281"/>
          <a:stretch/>
        </p:blipFill>
        <p:spPr>
          <a:xfrm>
            <a:off x="320040" y="370329"/>
            <a:ext cx="5455917" cy="38724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85E735-65E5-47D7-9A8B-153BDFD39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449000"/>
            <a:ext cx="5455917" cy="3715099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https://ars-els-cdn-com.ezproxy.usd.edu/content/image/1-s2.0-S002839081830532X-gr4_lrg.jpg">
            <a:extLst>
              <a:ext uri="{FF2B5EF4-FFF2-40B4-BE49-F238E27FC236}">
                <a16:creationId xmlns:a16="http://schemas.microsoft.com/office/drawing/2014/main" id="{99695597-FC15-4E20-B814-0DB7913348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71913" y="271463"/>
            <a:ext cx="4448175" cy="63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26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851BD1A-434A-464A-9A07-AD747DA3E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6" r="62066" b="60891"/>
          <a:stretch/>
        </p:blipFill>
        <p:spPr>
          <a:xfrm>
            <a:off x="452212" y="307731"/>
            <a:ext cx="5191572" cy="3997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8C4711-A1CE-4DB5-82CB-0E812B145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367796"/>
            <a:ext cx="5455917" cy="3877507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https://ars-els-cdn-com.ezproxy.usd.edu/content/image/1-s2.0-S002839081830532X-gr4_lrg.jpg">
            <a:extLst>
              <a:ext uri="{FF2B5EF4-FFF2-40B4-BE49-F238E27FC236}">
                <a16:creationId xmlns:a16="http://schemas.microsoft.com/office/drawing/2014/main" id="{99695597-FC15-4E20-B814-0DB7913348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71913" y="271463"/>
            <a:ext cx="4448175" cy="63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76AB4EF-B4FE-4E60-992A-10F9AE5F2210}"/>
              </a:ext>
            </a:extLst>
          </p:cNvPr>
          <p:cNvSpPr txBox="1">
            <a:spLocks/>
          </p:cNvSpPr>
          <p:nvPr/>
        </p:nvSpPr>
        <p:spPr>
          <a:xfrm>
            <a:off x="679938" y="49090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FFFF"/>
                </a:solidFill>
              </a:rPr>
              <a:t>Acelerod vs Drag Test</a:t>
            </a:r>
            <a:endParaRPr lang="en-US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61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851BD1A-434A-464A-9A07-AD747DA3E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2" r="62066" b="41025"/>
          <a:stretch/>
        </p:blipFill>
        <p:spPr>
          <a:xfrm>
            <a:off x="452201" y="307731"/>
            <a:ext cx="5191594" cy="3997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26BA77-28E6-40E5-9408-73941ABB6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090" y="307731"/>
            <a:ext cx="5439822" cy="3997637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https://ars-els-cdn-com.ezproxy.usd.edu/content/image/1-s2.0-S002839081830532X-gr4_lrg.jpg">
            <a:extLst>
              <a:ext uri="{FF2B5EF4-FFF2-40B4-BE49-F238E27FC236}">
                <a16:creationId xmlns:a16="http://schemas.microsoft.com/office/drawing/2014/main" id="{99695597-FC15-4E20-B814-0DB7913348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71913" y="271463"/>
            <a:ext cx="4448175" cy="63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AD530B5-E478-45E4-8710-4A6DFE50FB0C}"/>
              </a:ext>
            </a:extLst>
          </p:cNvPr>
          <p:cNvSpPr txBox="1">
            <a:spLocks/>
          </p:cNvSpPr>
          <p:nvPr/>
        </p:nvSpPr>
        <p:spPr>
          <a:xfrm>
            <a:off x="527538" y="491705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FFFF"/>
                </a:solidFill>
              </a:rPr>
              <a:t>Acelerod vs Drag Test</a:t>
            </a:r>
            <a:endParaRPr lang="en-US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42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851BD1A-434A-464A-9A07-AD747DA3E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74" r="62066" b="20675"/>
          <a:stretch/>
        </p:blipFill>
        <p:spPr>
          <a:xfrm>
            <a:off x="421336" y="307731"/>
            <a:ext cx="5253324" cy="3997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29414B-862B-4AC7-8AEC-ED0B91949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329731"/>
            <a:ext cx="5455917" cy="3953636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https://ars-els-cdn-com.ezproxy.usd.edu/content/image/1-s2.0-S002839081830532X-gr4_lrg.jpg">
            <a:extLst>
              <a:ext uri="{FF2B5EF4-FFF2-40B4-BE49-F238E27FC236}">
                <a16:creationId xmlns:a16="http://schemas.microsoft.com/office/drawing/2014/main" id="{99695597-FC15-4E20-B814-0DB7913348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71913" y="271463"/>
            <a:ext cx="4448175" cy="63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8531B8D-F9C9-44AD-9D44-6855859461EA}"/>
              </a:ext>
            </a:extLst>
          </p:cNvPr>
          <p:cNvSpPr txBox="1">
            <a:spLocks/>
          </p:cNvSpPr>
          <p:nvPr/>
        </p:nvSpPr>
        <p:spPr>
          <a:xfrm>
            <a:off x="527538" y="4935311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FFFF"/>
                </a:solidFill>
              </a:rPr>
              <a:t>Acelerod vs Drag Test</a:t>
            </a:r>
            <a:endParaRPr lang="en-US" sz="5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73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0572" cy="6858000"/>
          </a:xfrm>
          <a:prstGeom prst="rect">
            <a:avLst/>
          </a:prstGeom>
          <a:gradFill>
            <a:gsLst>
              <a:gs pos="0">
                <a:schemeClr val="accent6">
                  <a:lumMod val="90000"/>
                </a:schemeClr>
              </a:gs>
              <a:gs pos="25000">
                <a:schemeClr val="accent6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F65EAF-AE8F-46D6-A40F-8138A2B87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B5398-F422-4278-9149-5706D7DA2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Classic Hallucinogens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LSD (d-lysergic acid diethylamide)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Psilocybin (4-phosphoryloxy-N,N-dimethyltryptamine)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Peyote (Mescaline)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DMT (Dimethyltryptamine)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Ayahuasca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Dissociative Drugs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PCP (Phencyclidine)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Ketamine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DXM (Dextromethorphan)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Salvia </a:t>
            </a:r>
            <a:r>
              <a:rPr lang="en-US" dirty="0" err="1">
                <a:solidFill>
                  <a:srgbClr val="000000"/>
                </a:solidFill>
              </a:rPr>
              <a:t>divinorum</a:t>
            </a:r>
            <a:endParaRPr lang="en-US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sz="190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https://www.drugabuse.gov/publications/research-reports/hallucinogens-dissociative-drugs/what-are-dissociative-drugs</a:t>
            </a:r>
          </a:p>
        </p:txBody>
      </p:sp>
    </p:spTree>
    <p:extLst>
      <p:ext uri="{BB962C8B-B14F-4D97-AF65-F5344CB8AC3E}">
        <p14:creationId xmlns:p14="http://schemas.microsoft.com/office/powerpoint/2010/main" val="564963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99A233-9B1F-4A1D-918C-468E201A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945823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Total Distance Travelled</a:t>
            </a:r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851BD1A-434A-464A-9A07-AD747DA3E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4" r="65636"/>
          <a:stretch/>
        </p:blipFill>
        <p:spPr>
          <a:xfrm>
            <a:off x="590664" y="307731"/>
            <a:ext cx="4914669" cy="3997637"/>
          </a:xfrm>
          <a:prstGeom prst="rect">
            <a:avLst/>
          </a:prstGeom>
        </p:spPr>
      </p:pic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320C795-FCF9-4215-907C-C672A72CF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539" y="307731"/>
            <a:ext cx="4620924" cy="3997637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https://ars-els-cdn-com.ezproxy.usd.edu/content/image/1-s2.0-S002839081830532X-gr4_lrg.jpg">
            <a:extLst>
              <a:ext uri="{FF2B5EF4-FFF2-40B4-BE49-F238E27FC236}">
                <a16:creationId xmlns:a16="http://schemas.microsoft.com/office/drawing/2014/main" id="{99695597-FC15-4E20-B814-0DB7913348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71913" y="271463"/>
            <a:ext cx="4448175" cy="63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27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99A233-9B1F-4A1D-918C-468E201AA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Total Distance T</a:t>
            </a:r>
            <a:r>
              <a:rPr lang="en-US" sz="4800" dirty="0">
                <a:solidFill>
                  <a:srgbClr val="FFFFFF"/>
                </a:solidFill>
              </a:rPr>
              <a:t>ravelled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851BD1A-434A-464A-9A07-AD747DA3E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7" t="81263"/>
          <a:stretch/>
        </p:blipFill>
        <p:spPr>
          <a:xfrm>
            <a:off x="5523433" y="820302"/>
            <a:ext cx="6183934" cy="5225338"/>
          </a:xfrm>
          <a:prstGeom prst="rect">
            <a:avLst/>
          </a:prstGeom>
        </p:spPr>
      </p:pic>
      <p:sp>
        <p:nvSpPr>
          <p:cNvPr id="4" name="AutoShape 2" descr="https://ars-els-cdn-com.ezproxy.usd.edu/content/image/1-s2.0-S002839081830532X-gr4_lrg.jpg">
            <a:extLst>
              <a:ext uri="{FF2B5EF4-FFF2-40B4-BE49-F238E27FC236}">
                <a16:creationId xmlns:a16="http://schemas.microsoft.com/office/drawing/2014/main" id="{99695597-FC15-4E20-B814-0DB7913348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71913" y="271463"/>
            <a:ext cx="4448175" cy="631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37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0572" cy="6858000"/>
          </a:xfrm>
          <a:prstGeom prst="rect">
            <a:avLst/>
          </a:prstGeom>
          <a:gradFill>
            <a:gsLst>
              <a:gs pos="0">
                <a:schemeClr val="accent6">
                  <a:lumMod val="90000"/>
                </a:schemeClr>
              </a:gs>
              <a:gs pos="25000">
                <a:schemeClr val="accent6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EE26D-8437-4397-A8B5-9D7C0D5B6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EAA86-8C3E-43C4-A261-4CC67E6FD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200">
                <a:solidFill>
                  <a:srgbClr val="000000"/>
                </a:solidFill>
              </a:rPr>
              <a:t>First direct comparison of the </a:t>
            </a:r>
            <a:r>
              <a:rPr lang="en-US" sz="2200" i="1">
                <a:solidFill>
                  <a:srgbClr val="000000"/>
                </a:solidFill>
              </a:rPr>
              <a:t>in vivo </a:t>
            </a:r>
            <a:r>
              <a:rPr lang="en-US" sz="2200">
                <a:solidFill>
                  <a:srgbClr val="000000"/>
                </a:solidFill>
              </a:rPr>
              <a:t>effects of MXE with PCP and KET</a:t>
            </a:r>
          </a:p>
          <a:p>
            <a:r>
              <a:rPr lang="en-US" sz="2200">
                <a:solidFill>
                  <a:srgbClr val="000000"/>
                </a:solidFill>
              </a:rPr>
              <a:t>Significant changes induced by MXE on sensory function processing</a:t>
            </a:r>
          </a:p>
          <a:p>
            <a:pPr lvl="1"/>
            <a:r>
              <a:rPr lang="en-US" sz="2200">
                <a:solidFill>
                  <a:srgbClr val="000000"/>
                </a:solidFill>
              </a:rPr>
              <a:t>Similar to intoxicated patients or reported by MXE users </a:t>
            </a:r>
          </a:p>
          <a:p>
            <a:r>
              <a:rPr lang="en-US" sz="2200">
                <a:solidFill>
                  <a:srgbClr val="000000"/>
                </a:solidFill>
              </a:rPr>
              <a:t>MXE dose-dependently increased the threshold to acute mechanical and thermal pain stimulus</a:t>
            </a:r>
          </a:p>
          <a:p>
            <a:pPr lvl="1"/>
            <a:r>
              <a:rPr lang="en-US" sz="2200">
                <a:solidFill>
                  <a:srgbClr val="000000"/>
                </a:solidFill>
              </a:rPr>
              <a:t>More effective for mechanical pain than KET</a:t>
            </a:r>
          </a:p>
          <a:p>
            <a:pPr lvl="1"/>
            <a:r>
              <a:rPr lang="en-US" sz="2200">
                <a:solidFill>
                  <a:srgbClr val="000000"/>
                </a:solidFill>
              </a:rPr>
              <a:t>Similar in thermal pain to KET but less effective than PCP</a:t>
            </a:r>
          </a:p>
          <a:p>
            <a:r>
              <a:rPr lang="en-US" sz="2200">
                <a:solidFill>
                  <a:srgbClr val="000000"/>
                </a:solidFill>
              </a:rPr>
              <a:t> Able to increase the thermal nociceptive threshold</a:t>
            </a:r>
          </a:p>
        </p:txBody>
      </p:sp>
    </p:spTree>
    <p:extLst>
      <p:ext uri="{BB962C8B-B14F-4D97-AF65-F5344CB8AC3E}">
        <p14:creationId xmlns:p14="http://schemas.microsoft.com/office/powerpoint/2010/main" val="698473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>
                  <a:lumMod val="90000"/>
                </a:schemeClr>
              </a:gs>
              <a:gs pos="25000">
                <a:schemeClr val="accent6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25A056-CB8D-49AF-A541-1C256E534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Zhou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et al 2018</a:t>
            </a:r>
          </a:p>
        </p:txBody>
      </p:sp>
    </p:spTree>
    <p:extLst>
      <p:ext uri="{BB962C8B-B14F-4D97-AF65-F5344CB8AC3E}">
        <p14:creationId xmlns:p14="http://schemas.microsoft.com/office/powerpoint/2010/main" val="4182475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 25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0DD91-A571-48CE-985B-5143175F9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Methods</a:t>
            </a: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n external file that holds a picture, illustration, etc.&#10;Object name is 41467_2018_6295_Fig1_HTML.jpg">
            <a:extLst>
              <a:ext uri="{FF2B5EF4-FFF2-40B4-BE49-F238E27FC236}">
                <a16:creationId xmlns:a16="http://schemas.microsoft.com/office/drawing/2014/main" id="{E12DAB55-E2A9-4BF9-9C13-CFF808345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53" b="65003"/>
          <a:stretch/>
        </p:blipFill>
        <p:spPr bwMode="auto">
          <a:xfrm>
            <a:off x="613707" y="2426818"/>
            <a:ext cx="4891636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An external file that holds a picture, illustration, etc.&#10;Object name is 41467_2018_6295_Fig1_HTML.jpg">
            <a:extLst>
              <a:ext uri="{FF2B5EF4-FFF2-40B4-BE49-F238E27FC236}">
                <a16:creationId xmlns:a16="http://schemas.microsoft.com/office/drawing/2014/main" id="{C2C7E628-1995-4128-BEAE-16400295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4" t="35788" r="7370" b="33160"/>
          <a:stretch/>
        </p:blipFill>
        <p:spPr bwMode="auto">
          <a:xfrm>
            <a:off x="6734454" y="2426818"/>
            <a:ext cx="4877154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5740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0DD91-A571-48CE-985B-5143175F9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CPA and CFA Injection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n external file that holds a picture, illustration, etc.&#10;Object name is 41467_2018_6295_Fig1_HTML.jpg">
            <a:extLst>
              <a:ext uri="{FF2B5EF4-FFF2-40B4-BE49-F238E27FC236}">
                <a16:creationId xmlns:a16="http://schemas.microsoft.com/office/drawing/2014/main" id="{E12DAB55-E2A9-4BF9-9C13-CFF808345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8" r="9473" b="65821"/>
          <a:stretch/>
        </p:blipFill>
        <p:spPr bwMode="auto">
          <a:xfrm>
            <a:off x="331567" y="2607557"/>
            <a:ext cx="5455917" cy="363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393A60E-A0F5-46E2-AC41-F9FA93543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073" y="2952539"/>
            <a:ext cx="5455917" cy="294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01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0DD91-A571-48CE-985B-5143175F9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CFA Rats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n external file that holds a picture, illustration, etc.&#10;Object name is 41467_2018_6295_Fig1_HTML.jpg">
            <a:extLst>
              <a:ext uri="{FF2B5EF4-FFF2-40B4-BE49-F238E27FC236}">
                <a16:creationId xmlns:a16="http://schemas.microsoft.com/office/drawing/2014/main" id="{E12DAB55-E2A9-4BF9-9C13-CFF808345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64472"/>
          <a:stretch/>
        </p:blipFill>
        <p:spPr bwMode="auto">
          <a:xfrm>
            <a:off x="5153822" y="662156"/>
            <a:ext cx="6553545" cy="554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8696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0DD91-A571-48CE-985B-5143175F9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Saline Injections and Aversive Response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n external file that holds a picture, illustration, etc.&#10;Object name is 41467_2018_6295_Fig1_HTML.jpg">
            <a:extLst>
              <a:ext uri="{FF2B5EF4-FFF2-40B4-BE49-F238E27FC236}">
                <a16:creationId xmlns:a16="http://schemas.microsoft.com/office/drawing/2014/main" id="{E12DAB55-E2A9-4BF9-9C13-CFF808345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9" t="67484"/>
          <a:stretch/>
        </p:blipFill>
        <p:spPr bwMode="auto">
          <a:xfrm>
            <a:off x="1841088" y="2509911"/>
            <a:ext cx="8454724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239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7D4E6-A41D-46E9-8605-5FA1BB5D2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Ketamine and CPA Test</a:t>
            </a:r>
          </a:p>
        </p:txBody>
      </p:sp>
      <p:pic>
        <p:nvPicPr>
          <p:cNvPr id="7170" name="Picture 2" descr="An external file that holds a picture, illustration, etc.&#10;Object name is 41467_2018_6295_Fig2_HTML.jpg">
            <a:extLst>
              <a:ext uri="{FF2B5EF4-FFF2-40B4-BE49-F238E27FC236}">
                <a16:creationId xmlns:a16="http://schemas.microsoft.com/office/drawing/2014/main" id="{C1797977-12CA-4324-80C3-A83DFC2FC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92" b="77551"/>
          <a:stretch/>
        </p:blipFill>
        <p:spPr bwMode="auto">
          <a:xfrm>
            <a:off x="320040" y="569979"/>
            <a:ext cx="5455917" cy="347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E4AD0F-77AB-4475-B649-1E06D70B5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941302"/>
            <a:ext cx="5455917" cy="2730495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063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7D4E6-A41D-46E9-8605-5FA1BB5D2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CPA - Saline</a:t>
            </a:r>
          </a:p>
        </p:txBody>
      </p:sp>
      <p:pic>
        <p:nvPicPr>
          <p:cNvPr id="7170" name="Picture 2" descr="An external file that holds a picture, illustration, etc.&#10;Object name is 41467_2018_6295_Fig2_HTML.jpg">
            <a:extLst>
              <a:ext uri="{FF2B5EF4-FFF2-40B4-BE49-F238E27FC236}">
                <a16:creationId xmlns:a16="http://schemas.microsoft.com/office/drawing/2014/main" id="{C1797977-12CA-4324-80C3-A83DFC2FC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7" r="65892" b="53001"/>
          <a:stretch/>
        </p:blipFill>
        <p:spPr bwMode="auto">
          <a:xfrm>
            <a:off x="950905" y="307731"/>
            <a:ext cx="419418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27ED95-E317-42A9-ABC2-680716CAD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159" y="307731"/>
            <a:ext cx="3917684" cy="3997637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73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0572" cy="6858000"/>
          </a:xfrm>
          <a:prstGeom prst="rect">
            <a:avLst/>
          </a:prstGeom>
          <a:gradFill>
            <a:gsLst>
              <a:gs pos="0">
                <a:schemeClr val="accent6">
                  <a:lumMod val="90000"/>
                </a:schemeClr>
              </a:gs>
              <a:gs pos="25000">
                <a:schemeClr val="accent6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248968-2FBE-4A19-BDED-A30D5AD2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9E98D-E55E-471E-B610-02BEF5B59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Increased energy and heart rate</a:t>
            </a:r>
          </a:p>
          <a:p>
            <a:r>
              <a:rPr lang="en-US" dirty="0">
                <a:solidFill>
                  <a:srgbClr val="000000"/>
                </a:solidFill>
              </a:rPr>
              <a:t>Nausea</a:t>
            </a:r>
          </a:p>
          <a:p>
            <a:r>
              <a:rPr lang="en-US" dirty="0">
                <a:solidFill>
                  <a:srgbClr val="000000"/>
                </a:solidFill>
              </a:rPr>
              <a:t>Hallucinations</a:t>
            </a:r>
          </a:p>
          <a:p>
            <a:r>
              <a:rPr lang="en-US" dirty="0">
                <a:solidFill>
                  <a:srgbClr val="000000"/>
                </a:solidFill>
              </a:rPr>
              <a:t>Intensified feelings and sensory experiences</a:t>
            </a:r>
          </a:p>
          <a:p>
            <a:r>
              <a:rPr lang="en-US" dirty="0">
                <a:solidFill>
                  <a:srgbClr val="000000"/>
                </a:solidFill>
              </a:rPr>
              <a:t>Mixed senses (ex. seeing sounds)</a:t>
            </a:r>
          </a:p>
          <a:p>
            <a:r>
              <a:rPr lang="en-US" dirty="0">
                <a:solidFill>
                  <a:srgbClr val="000000"/>
                </a:solidFill>
              </a:rPr>
              <a:t>Altered sense of time</a:t>
            </a:r>
          </a:p>
          <a:p>
            <a:endParaRPr lang="en-US" sz="22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https://www.drugabuse.gov/publications/hallucinogens-dissociative-drugs/how-do-hallucinogens-lsd-psilocybin-peyote-dmt-ayahuasca-affect-brain-body</a:t>
            </a:r>
          </a:p>
        </p:txBody>
      </p:sp>
    </p:spTree>
    <p:extLst>
      <p:ext uri="{BB962C8B-B14F-4D97-AF65-F5344CB8AC3E}">
        <p14:creationId xmlns:p14="http://schemas.microsoft.com/office/powerpoint/2010/main" val="3617155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7D4E6-A41D-46E9-8605-5FA1BB5D2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CPA - Saline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An external file that holds a picture, illustration, etc.&#10;Object name is 41467_2018_6295_Fig2_HTML.jpg">
            <a:extLst>
              <a:ext uri="{FF2B5EF4-FFF2-40B4-BE49-F238E27FC236}">
                <a16:creationId xmlns:a16="http://schemas.microsoft.com/office/drawing/2014/main" id="{C1797977-12CA-4324-80C3-A83DFC2FC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33" r="67387"/>
          <a:stretch/>
        </p:blipFill>
        <p:spPr bwMode="auto">
          <a:xfrm>
            <a:off x="5765522" y="492573"/>
            <a:ext cx="5330144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3844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7D4E6-A41D-46E9-8605-5FA1BB5D2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CPA - Ketamine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An external file that holds a picture, illustration, etc.&#10;Object name is 41467_2018_6295_Fig2_HTML.jpg">
            <a:extLst>
              <a:ext uri="{FF2B5EF4-FFF2-40B4-BE49-F238E27FC236}">
                <a16:creationId xmlns:a16="http://schemas.microsoft.com/office/drawing/2014/main" id="{C1797977-12CA-4324-80C3-A83DFC2FC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0" t="22449" r="9466" b="53000"/>
          <a:stretch/>
        </p:blipFill>
        <p:spPr bwMode="auto">
          <a:xfrm>
            <a:off x="2670435" y="2509911"/>
            <a:ext cx="6796030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7044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7D4E6-A41D-46E9-8605-5FA1BB5D2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CPA - Ketamine</a:t>
            </a:r>
          </a:p>
        </p:txBody>
      </p:sp>
      <p:pic>
        <p:nvPicPr>
          <p:cNvPr id="7170" name="Picture 2" descr="An external file that holds a picture, illustration, etc.&#10;Object name is 41467_2018_6295_Fig2_HTML.jpg">
            <a:extLst>
              <a:ext uri="{FF2B5EF4-FFF2-40B4-BE49-F238E27FC236}">
                <a16:creationId xmlns:a16="http://schemas.microsoft.com/office/drawing/2014/main" id="{C1797977-12CA-4324-80C3-A83DFC2FC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2" t="47547" r="31888" b="27084"/>
          <a:stretch/>
        </p:blipFill>
        <p:spPr bwMode="auto">
          <a:xfrm>
            <a:off x="1006160" y="307731"/>
            <a:ext cx="408367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0BA5CB-D854-43EF-A2CE-CE80F8CD7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145" y="307731"/>
            <a:ext cx="3867713" cy="3997637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2528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7D4E6-A41D-46E9-8605-5FA1BB5D2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CPA - Ketamine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An external file that holds a picture, illustration, etc.&#10;Object name is 41467_2018_6295_Fig2_HTML.jpg">
            <a:extLst>
              <a:ext uri="{FF2B5EF4-FFF2-40B4-BE49-F238E27FC236}">
                <a16:creationId xmlns:a16="http://schemas.microsoft.com/office/drawing/2014/main" id="{C1797977-12CA-4324-80C3-A83DFC2FC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3" t="74091"/>
          <a:stretch/>
        </p:blipFill>
        <p:spPr bwMode="auto">
          <a:xfrm>
            <a:off x="5153822" y="1707142"/>
            <a:ext cx="6553545" cy="345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8065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98" name="Straight Connector 13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9" name="Rectangle 13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944B11-3D1D-4B52-B89A-D4262C781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Dose-Response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702BED-F2F5-46CE-93AE-01F1AF701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548" y="380198"/>
            <a:ext cx="4703100" cy="3997637"/>
          </a:xfrm>
          <a:prstGeom prst="rect">
            <a:avLst/>
          </a:prstGeom>
        </p:spPr>
      </p:pic>
      <p:pic>
        <p:nvPicPr>
          <p:cNvPr id="8194" name="Picture 2" descr="An external file that holds a picture, illustration, etc.&#10;Object name is 41467_2018_6295_Fig3_HTML.jpg">
            <a:extLst>
              <a:ext uri="{FF2B5EF4-FFF2-40B4-BE49-F238E27FC236}">
                <a16:creationId xmlns:a16="http://schemas.microsoft.com/office/drawing/2014/main" id="{D15039CC-A772-4160-9428-369349017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40" b="50072"/>
          <a:stretch/>
        </p:blipFill>
        <p:spPr bwMode="auto">
          <a:xfrm>
            <a:off x="716585" y="380197"/>
            <a:ext cx="4771868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00" name="Straight Connector 13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798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944B11-3D1D-4B52-B89A-D4262C781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CPA Response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An external file that holds a picture, illustration, etc.&#10;Object name is 41467_2018_6295_Fig3_HTML.jpg">
            <a:extLst>
              <a:ext uri="{FF2B5EF4-FFF2-40B4-BE49-F238E27FC236}">
                <a16:creationId xmlns:a16="http://schemas.microsoft.com/office/drawing/2014/main" id="{D15039CC-A772-4160-9428-369349017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28" r="49640"/>
          <a:stretch/>
        </p:blipFill>
        <p:spPr bwMode="auto">
          <a:xfrm>
            <a:off x="5153822" y="679932"/>
            <a:ext cx="6553545" cy="550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2195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36505-DB09-468E-9476-5655C02E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Neuropathic Pain Model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4" name="Picture 2" descr="An external file that holds a picture, illustration, etc.&#10;Object name is 41467_2018_6295_Fig4_HTML.jpg">
            <a:extLst>
              <a:ext uri="{FF2B5EF4-FFF2-40B4-BE49-F238E27FC236}">
                <a16:creationId xmlns:a16="http://schemas.microsoft.com/office/drawing/2014/main" id="{29340065-0185-4293-AB52-EC41DD5E2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93" b="81287"/>
          <a:stretch/>
        </p:blipFill>
        <p:spPr bwMode="auto">
          <a:xfrm>
            <a:off x="331567" y="2883696"/>
            <a:ext cx="5455917" cy="308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ADBC223-1821-4679-9E21-77FC7A97C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829780"/>
            <a:ext cx="5455917" cy="31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125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36505-DB09-468E-9476-5655C02E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CPA</a:t>
            </a:r>
          </a:p>
        </p:txBody>
      </p:sp>
      <p:pic>
        <p:nvPicPr>
          <p:cNvPr id="18434" name="Picture 2" descr="An external file that holds a picture, illustration, etc.&#10;Object name is 41467_2018_6295_Fig4_HTML.jpg">
            <a:extLst>
              <a:ext uri="{FF2B5EF4-FFF2-40B4-BE49-F238E27FC236}">
                <a16:creationId xmlns:a16="http://schemas.microsoft.com/office/drawing/2014/main" id="{29340065-0185-4293-AB52-EC41DD5E2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4" t="50000" b="35906"/>
          <a:stretch/>
        </p:blipFill>
        <p:spPr bwMode="auto">
          <a:xfrm>
            <a:off x="320040" y="1323475"/>
            <a:ext cx="5455917" cy="196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8EE50E-7C6B-4C9D-B28E-B220ED54C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043" y="601575"/>
            <a:ext cx="5455917" cy="3409948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066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36505-DB09-468E-9476-5655C02E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PP and Ketamine</a:t>
            </a:r>
          </a:p>
        </p:txBody>
      </p:sp>
      <p:pic>
        <p:nvPicPr>
          <p:cNvPr id="18434" name="Picture 2" descr="An external file that holds a picture, illustration, etc.&#10;Object name is 41467_2018_6295_Fig4_HTML.jpg">
            <a:extLst>
              <a:ext uri="{FF2B5EF4-FFF2-40B4-BE49-F238E27FC236}">
                <a16:creationId xmlns:a16="http://schemas.microsoft.com/office/drawing/2014/main" id="{29340065-0185-4293-AB52-EC41DD5E2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7" r="62239" b="57427"/>
          <a:stretch/>
        </p:blipFill>
        <p:spPr bwMode="auto">
          <a:xfrm>
            <a:off x="524207" y="307731"/>
            <a:ext cx="5047582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B691525-99D8-4ACA-9D0D-A84D0B4EA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052" y="307731"/>
            <a:ext cx="4529898" cy="3997637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8006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13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36505-DB09-468E-9476-5655C02E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CPA and PP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8437" name="Straight Connector 13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4" name="Picture 2" descr="An external file that holds a picture, illustration, etc.&#10;Object name is 41467_2018_6295_Fig4_HTML.jpg">
            <a:extLst>
              <a:ext uri="{FF2B5EF4-FFF2-40B4-BE49-F238E27FC236}">
                <a16:creationId xmlns:a16="http://schemas.microsoft.com/office/drawing/2014/main" id="{29340065-0185-4293-AB52-EC41DD5E2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5" t="19181" b="57661"/>
          <a:stretch/>
        </p:blipFill>
        <p:spPr bwMode="auto">
          <a:xfrm>
            <a:off x="1804394" y="2509911"/>
            <a:ext cx="8528113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831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0572" cy="6858000"/>
          </a:xfrm>
          <a:prstGeom prst="rect">
            <a:avLst/>
          </a:prstGeom>
          <a:gradFill>
            <a:gsLst>
              <a:gs pos="0">
                <a:schemeClr val="accent6">
                  <a:lumMod val="90000"/>
                </a:schemeClr>
              </a:gs>
              <a:gs pos="25000">
                <a:schemeClr val="accent6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93E450-2792-484E-8484-51CF496F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Animal Behaviors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93D90-C909-41B7-A6D4-42CEDFB09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Head-twitch</a:t>
            </a:r>
          </a:p>
          <a:p>
            <a:r>
              <a:rPr lang="en-US" sz="2400" dirty="0">
                <a:solidFill>
                  <a:srgbClr val="000000"/>
                </a:solidFill>
              </a:rPr>
              <a:t>Drug discriminations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Locomotion/exploration</a:t>
            </a:r>
          </a:p>
          <a:p>
            <a:r>
              <a:rPr lang="en-US" sz="2400" dirty="0">
                <a:solidFill>
                  <a:srgbClr val="000000"/>
                </a:solidFill>
              </a:rPr>
              <a:t>PPI disruption</a:t>
            </a:r>
          </a:p>
          <a:p>
            <a:r>
              <a:rPr lang="en-US" sz="2400" dirty="0">
                <a:solidFill>
                  <a:srgbClr val="000000"/>
                </a:solidFill>
              </a:rPr>
              <a:t>Conflict anxiety tests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Impulsivity</a:t>
            </a:r>
          </a:p>
          <a:p>
            <a:r>
              <a:rPr lang="en-US" sz="2400" dirty="0">
                <a:solidFill>
                  <a:srgbClr val="000000"/>
                </a:solidFill>
              </a:rPr>
              <a:t>Peak interval timing</a:t>
            </a:r>
          </a:p>
          <a:p>
            <a:r>
              <a:rPr lang="en-US" sz="2400" dirty="0">
                <a:solidFill>
                  <a:srgbClr val="000000"/>
                </a:solidFill>
              </a:rPr>
              <a:t>Fear conditioning</a:t>
            </a:r>
          </a:p>
          <a:p>
            <a:r>
              <a:rPr lang="en-US" sz="2400" dirty="0">
                <a:solidFill>
                  <a:srgbClr val="000000"/>
                </a:solidFill>
              </a:rPr>
              <a:t>Fear extinction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https://www.ncbi.nlm.nih.gov/pmc/articles/PMC3547517/</a:t>
            </a:r>
          </a:p>
        </p:txBody>
      </p:sp>
    </p:spTree>
    <p:extLst>
      <p:ext uri="{BB962C8B-B14F-4D97-AF65-F5344CB8AC3E}">
        <p14:creationId xmlns:p14="http://schemas.microsoft.com/office/powerpoint/2010/main" val="18634993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36505-DB09-468E-9476-5655C02E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ACC</a:t>
            </a:r>
          </a:p>
        </p:txBody>
      </p:sp>
      <p:pic>
        <p:nvPicPr>
          <p:cNvPr id="22530" name="Picture 2" descr="An external file that holds a picture, illustration, etc.&#10;Object name is 41467_2018_6295_Fig5_HTML.jpg">
            <a:extLst>
              <a:ext uri="{FF2B5EF4-FFF2-40B4-BE49-F238E27FC236}">
                <a16:creationId xmlns:a16="http://schemas.microsoft.com/office/drawing/2014/main" id="{02A3C5DD-B259-4F3A-9753-DEFD9BF2B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52" b="68885"/>
          <a:stretch/>
        </p:blipFill>
        <p:spPr bwMode="auto">
          <a:xfrm>
            <a:off x="320040" y="328244"/>
            <a:ext cx="5455917" cy="395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7EDA49-6BC1-47D9-ADCE-CA8CAD2F1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519737"/>
            <a:ext cx="5455917" cy="3573625"/>
          </a:xfrm>
          <a:prstGeom prst="rect">
            <a:avLst/>
          </a:prstGeom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9116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36505-DB09-468E-9476-5655C02E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ACC Neurons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0" name="Picture 2" descr="An external file that holds a picture, illustration, etc.&#10;Object name is 41467_2018_6295_Fig5_HTML.jpg">
            <a:extLst>
              <a:ext uri="{FF2B5EF4-FFF2-40B4-BE49-F238E27FC236}">
                <a16:creationId xmlns:a16="http://schemas.microsoft.com/office/drawing/2014/main" id="{02A3C5DD-B259-4F3A-9753-DEFD9BF2B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5" r="67020" b="33419"/>
          <a:stretch/>
        </p:blipFill>
        <p:spPr bwMode="auto">
          <a:xfrm>
            <a:off x="5153822" y="611684"/>
            <a:ext cx="6553545" cy="588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1392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36505-DB09-468E-9476-5655C02E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CFA + Saline or Ketamine</a:t>
            </a:r>
          </a:p>
        </p:txBody>
      </p:sp>
      <p:pic>
        <p:nvPicPr>
          <p:cNvPr id="22530" name="Picture 2" descr="An external file that holds a picture, illustration, etc.&#10;Object name is 41467_2018_6295_Fig5_HTML.jpg">
            <a:extLst>
              <a:ext uri="{FF2B5EF4-FFF2-40B4-BE49-F238E27FC236}">
                <a16:creationId xmlns:a16="http://schemas.microsoft.com/office/drawing/2014/main" id="{02A3C5DD-B259-4F3A-9753-DEFD9BF2B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32278" r="35198" b="33729"/>
          <a:stretch/>
        </p:blipFill>
        <p:spPr bwMode="auto">
          <a:xfrm>
            <a:off x="758708" y="307731"/>
            <a:ext cx="4578581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39F0C21-28A8-476A-A270-A97A10023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207" y="307731"/>
            <a:ext cx="4787589" cy="3997637"/>
          </a:xfrm>
          <a:prstGeom prst="rect">
            <a:avLst/>
          </a:prstGeom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6044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36505-DB09-468E-9476-5655C02E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Basal Firing Rates</a:t>
            </a:r>
          </a:p>
        </p:txBody>
      </p:sp>
      <p:pic>
        <p:nvPicPr>
          <p:cNvPr id="22530" name="Picture 2" descr="An external file that holds a picture, illustration, etc.&#10;Object name is 41467_2018_6295_Fig5_HTML.jpg">
            <a:extLst>
              <a:ext uri="{FF2B5EF4-FFF2-40B4-BE49-F238E27FC236}">
                <a16:creationId xmlns:a16="http://schemas.microsoft.com/office/drawing/2014/main" id="{02A3C5DD-B259-4F3A-9753-DEFD9BF2B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43" r="49395"/>
          <a:stretch/>
        </p:blipFill>
        <p:spPr bwMode="auto">
          <a:xfrm>
            <a:off x="320040" y="814296"/>
            <a:ext cx="5455917" cy="298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E6E193D-3698-42BC-9A08-7E5DACB19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799352"/>
            <a:ext cx="5455917" cy="3014395"/>
          </a:xfrm>
          <a:prstGeom prst="rect">
            <a:avLst/>
          </a:prstGeom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139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36505-DB09-468E-9476-5655C02E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ACC Optogenetics</a:t>
            </a: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2" name="Picture 2" descr="An external file that holds a picture, illustration, etc.&#10;Object name is 41467_2018_6295_Fig6_HTML.jpg">
            <a:extLst>
              <a:ext uri="{FF2B5EF4-FFF2-40B4-BE49-F238E27FC236}">
                <a16:creationId xmlns:a16="http://schemas.microsoft.com/office/drawing/2014/main" id="{D1D59ADA-3FE7-4F1D-93B9-4744CD164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69" b="73513"/>
          <a:stretch/>
        </p:blipFill>
        <p:spPr bwMode="auto">
          <a:xfrm>
            <a:off x="5153822" y="581607"/>
            <a:ext cx="6553545" cy="570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9804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13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36505-DB09-468E-9476-5655C02E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YFP-ChR2 Expression</a:t>
            </a:r>
          </a:p>
        </p:txBody>
      </p:sp>
      <p:cxnSp>
        <p:nvCxnSpPr>
          <p:cNvPr id="30725" name="Straight Connector 13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2" name="Picture 2" descr="An external file that holds a picture, illustration, etc.&#10;Object name is 41467_2018_6295_Fig6_HTML.jpg">
            <a:extLst>
              <a:ext uri="{FF2B5EF4-FFF2-40B4-BE49-F238E27FC236}">
                <a16:creationId xmlns:a16="http://schemas.microsoft.com/office/drawing/2014/main" id="{D1D59ADA-3FE7-4F1D-93B9-4744CD164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5" b="72109"/>
          <a:stretch/>
        </p:blipFill>
        <p:spPr bwMode="auto">
          <a:xfrm>
            <a:off x="320040" y="3075663"/>
            <a:ext cx="11496821" cy="286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5438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36505-DB09-468E-9476-5655C02E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PP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5C5705-20A2-49A5-8079-C5E1399F9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1" y="298919"/>
            <a:ext cx="3677825" cy="3997637"/>
          </a:xfrm>
          <a:prstGeom prst="rect">
            <a:avLst/>
          </a:prstGeom>
        </p:spPr>
      </p:pic>
      <p:pic>
        <p:nvPicPr>
          <p:cNvPr id="30722" name="Picture 2" descr="An external file that holds a picture, illustration, etc.&#10;Object name is 41467_2018_6295_Fig6_HTML.jpg">
            <a:extLst>
              <a:ext uri="{FF2B5EF4-FFF2-40B4-BE49-F238E27FC236}">
                <a16:creationId xmlns:a16="http://schemas.microsoft.com/office/drawing/2014/main" id="{D1D59ADA-3FE7-4F1D-93B9-4744CD164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2" r="63852" b="34557"/>
          <a:stretch/>
        </p:blipFill>
        <p:spPr bwMode="auto">
          <a:xfrm>
            <a:off x="320041" y="380198"/>
            <a:ext cx="5455917" cy="391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0069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36505-DB09-468E-9476-5655C02E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PP and CPA</a:t>
            </a:r>
            <a:endParaRPr 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2" name="Picture 2" descr="An external file that holds a picture, illustration, etc.&#10;Object name is 41467_2018_6295_Fig6_HTML.jpg">
            <a:extLst>
              <a:ext uri="{FF2B5EF4-FFF2-40B4-BE49-F238E27FC236}">
                <a16:creationId xmlns:a16="http://schemas.microsoft.com/office/drawing/2014/main" id="{D1D59ADA-3FE7-4F1D-93B9-4744CD164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8" t="27189" b="33505"/>
          <a:stretch/>
        </p:blipFill>
        <p:spPr bwMode="auto">
          <a:xfrm>
            <a:off x="1413184" y="2509911"/>
            <a:ext cx="9310533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0538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36505-DB09-468E-9476-5655C02E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Intra-ACC Drug Infusions</a:t>
            </a:r>
          </a:p>
        </p:txBody>
      </p:sp>
      <p:pic>
        <p:nvPicPr>
          <p:cNvPr id="38914" name="Picture 2" descr="An external file that holds a picture, illustration, etc.&#10;Object name is 41467_2018_6295_Fig7_HTML.jpg">
            <a:extLst>
              <a:ext uri="{FF2B5EF4-FFF2-40B4-BE49-F238E27FC236}">
                <a16:creationId xmlns:a16="http://schemas.microsoft.com/office/drawing/2014/main" id="{F1E8A637-03E1-4B9D-B68A-CDD991DC7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02" b="84093"/>
          <a:stretch/>
        </p:blipFill>
        <p:spPr bwMode="auto">
          <a:xfrm>
            <a:off x="320040" y="536526"/>
            <a:ext cx="5455917" cy="35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9E4F1A-1FA7-417A-A1CA-6555062B6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043" y="349239"/>
            <a:ext cx="5455917" cy="3914621"/>
          </a:xfrm>
          <a:prstGeom prst="rect">
            <a:avLst/>
          </a:prstGeom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2446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36505-DB09-468E-9476-5655C02E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Injections and PP</a:t>
            </a:r>
          </a:p>
        </p:txBody>
      </p:sp>
      <p:pic>
        <p:nvPicPr>
          <p:cNvPr id="38914" name="Picture 2" descr="An external file that holds a picture, illustration, etc.&#10;Object name is 41467_2018_6295_Fig7_HTML.jpg">
            <a:extLst>
              <a:ext uri="{FF2B5EF4-FFF2-40B4-BE49-F238E27FC236}">
                <a16:creationId xmlns:a16="http://schemas.microsoft.com/office/drawing/2014/main" id="{F1E8A637-03E1-4B9D-B68A-CDD991DC7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8" b="82924"/>
          <a:stretch/>
        </p:blipFill>
        <p:spPr bwMode="auto">
          <a:xfrm>
            <a:off x="320040" y="344840"/>
            <a:ext cx="5455917" cy="392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15D8F1-630B-4C3D-8DFB-D8D43A138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324" y="307731"/>
            <a:ext cx="4935354" cy="3997637"/>
          </a:xfrm>
          <a:prstGeom prst="rect">
            <a:avLst/>
          </a:prstGeom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581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>
                  <a:lumMod val="90000"/>
                </a:schemeClr>
              </a:gs>
              <a:gs pos="25000">
                <a:schemeClr val="accent6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B12189-1FC0-4541-BFCF-5212B9A45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Lilius et al 2018</a:t>
            </a:r>
          </a:p>
        </p:txBody>
      </p:sp>
    </p:spTree>
    <p:extLst>
      <p:ext uri="{BB962C8B-B14F-4D97-AF65-F5344CB8AC3E}">
        <p14:creationId xmlns:p14="http://schemas.microsoft.com/office/powerpoint/2010/main" val="37154564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36505-DB09-468E-9476-5655C02E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PP</a:t>
            </a:r>
          </a:p>
        </p:txBody>
      </p:sp>
      <p:pic>
        <p:nvPicPr>
          <p:cNvPr id="38914" name="Picture 2" descr="An external file that holds a picture, illustration, etc.&#10;Object name is 41467_2018_6295_Fig7_HTML.jpg">
            <a:extLst>
              <a:ext uri="{FF2B5EF4-FFF2-40B4-BE49-F238E27FC236}">
                <a16:creationId xmlns:a16="http://schemas.microsoft.com/office/drawing/2014/main" id="{F1E8A637-03E1-4B9D-B68A-CDD991DC7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17310" b="56023"/>
          <a:stretch/>
        </p:blipFill>
        <p:spPr bwMode="auto">
          <a:xfrm>
            <a:off x="320040" y="319565"/>
            <a:ext cx="5455917" cy="397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BC4F2D-A980-4A97-800F-62695CB9A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479" y="307731"/>
            <a:ext cx="4997045" cy="3997637"/>
          </a:xfrm>
          <a:prstGeom prst="rect">
            <a:avLst/>
          </a:prstGeom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1974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36505-DB09-468E-9476-5655C02E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CPA and Distance Travelled</a:t>
            </a:r>
          </a:p>
        </p:txBody>
      </p:sp>
      <p:pic>
        <p:nvPicPr>
          <p:cNvPr id="38914" name="Picture 2" descr="An external file that holds a picture, illustration, etc.&#10;Object name is 41467_2018_6295_Fig7_HTML.jpg">
            <a:extLst>
              <a:ext uri="{FF2B5EF4-FFF2-40B4-BE49-F238E27FC236}">
                <a16:creationId xmlns:a16="http://schemas.microsoft.com/office/drawing/2014/main" id="{F1E8A637-03E1-4B9D-B68A-CDD991DC7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4" t="44912" b="25380"/>
          <a:stretch/>
        </p:blipFill>
        <p:spPr bwMode="auto">
          <a:xfrm>
            <a:off x="584699" y="307731"/>
            <a:ext cx="4926600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drawing of a person&#10;&#10;Description automatically generated">
            <a:extLst>
              <a:ext uri="{FF2B5EF4-FFF2-40B4-BE49-F238E27FC236}">
                <a16:creationId xmlns:a16="http://schemas.microsoft.com/office/drawing/2014/main" id="{87ACC278-2DB5-4348-AA0E-A915AC0FE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997" y="307731"/>
            <a:ext cx="3368009" cy="3997637"/>
          </a:xfrm>
          <a:prstGeom prst="rect">
            <a:avLst/>
          </a:prstGeom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2900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36505-DB09-468E-9476-5655C02E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Rapamycin CPA</a:t>
            </a:r>
          </a:p>
        </p:txBody>
      </p:sp>
      <p:pic>
        <p:nvPicPr>
          <p:cNvPr id="38914" name="Picture 2" descr="An external file that holds a picture, illustration, etc.&#10;Object name is 41467_2018_6295_Fig7_HTML.jpg">
            <a:extLst>
              <a:ext uri="{FF2B5EF4-FFF2-40B4-BE49-F238E27FC236}">
                <a16:creationId xmlns:a16="http://schemas.microsoft.com/office/drawing/2014/main" id="{F1E8A637-03E1-4B9D-B68A-CDD991DC7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6" t="73684" r="32803"/>
          <a:stretch/>
        </p:blipFill>
        <p:spPr bwMode="auto">
          <a:xfrm>
            <a:off x="1128125" y="307731"/>
            <a:ext cx="383974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4DD283D-8BA8-490F-AFA9-7CBE83D56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106" y="307731"/>
            <a:ext cx="3737791" cy="3997637"/>
          </a:xfrm>
          <a:prstGeom prst="rect">
            <a:avLst/>
          </a:prstGeom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1669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0572" cy="6858000"/>
          </a:xfrm>
          <a:prstGeom prst="rect">
            <a:avLst/>
          </a:prstGeom>
          <a:gradFill>
            <a:gsLst>
              <a:gs pos="0">
                <a:schemeClr val="accent6">
                  <a:lumMod val="90000"/>
                </a:schemeClr>
              </a:gs>
              <a:gs pos="25000">
                <a:schemeClr val="accent6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81F1FF-A2FD-44E6-853C-7C9CEC78A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2D0D8-3286-4443-A136-E1CC67A32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Reduce hyperactivity of the neurons in the anterior </a:t>
            </a:r>
            <a:r>
              <a:rPr lang="en-US" sz="2400" dirty="0" err="1">
                <a:solidFill>
                  <a:srgbClr val="000000"/>
                </a:solidFill>
              </a:rPr>
              <a:t>singulate</a:t>
            </a:r>
            <a:r>
              <a:rPr lang="en-US" sz="2400" dirty="0">
                <a:solidFill>
                  <a:srgbClr val="000000"/>
                </a:solidFill>
              </a:rPr>
              <a:t> cortex (ACC)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Single dose of Ketamine inhibits the affective symptoms of chronic pain over a prolonged period of time</a:t>
            </a:r>
          </a:p>
          <a:p>
            <a:r>
              <a:rPr lang="en-US" sz="2400" dirty="0">
                <a:solidFill>
                  <a:srgbClr val="000000"/>
                </a:solidFill>
              </a:rPr>
              <a:t>Abnormal affective expression of chronic pain as a novel therapeutic approach</a:t>
            </a:r>
          </a:p>
          <a:p>
            <a:r>
              <a:rPr lang="en-US" sz="2400" dirty="0">
                <a:solidFill>
                  <a:srgbClr val="000000"/>
                </a:solidFill>
              </a:rPr>
              <a:t>Chronic pain can increase aversive respond to mechanical pain elsewhere</a:t>
            </a:r>
          </a:p>
        </p:txBody>
      </p:sp>
    </p:spTree>
    <p:extLst>
      <p:ext uri="{BB962C8B-B14F-4D97-AF65-F5344CB8AC3E}">
        <p14:creationId xmlns:p14="http://schemas.microsoft.com/office/powerpoint/2010/main" val="37771175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72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ides of march">
            <a:extLst>
              <a:ext uri="{FF2B5EF4-FFF2-40B4-BE49-F238E27FC236}">
                <a16:creationId xmlns:a16="http://schemas.microsoft.com/office/drawing/2014/main" id="{CB34CEB2-7A47-4041-8398-EAFBB7E09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677" y="0"/>
            <a:ext cx="124336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021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C90311-6CA9-4186-9A78-C12AB0E53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Reversal Effect of Morphine Anti-Nociceptive Tolerance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8B72F-12DC-4B86-9580-AB4BF3742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20" y="1562932"/>
            <a:ext cx="11713245" cy="509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07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F874C-36ED-4432-A5B3-E5C17229C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Reversal Effect of Oxycodone Anti-Nociceptive Tolerance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FEFC2F-2EB6-4880-8398-9FB96C587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87" y="1562932"/>
            <a:ext cx="11562026" cy="518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99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9FE61-DF88-4D9D-A8D6-D24081622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Serum and Whole Brain Concentrations after Morphine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433273-24D5-43CC-9536-5EA7E1707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73101"/>
            <a:ext cx="10905066" cy="41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95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520</Words>
  <Application>Microsoft Office PowerPoint</Application>
  <PresentationFormat>Widescreen</PresentationFormat>
  <Paragraphs>130</Paragraphs>
  <Slides>64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Arial</vt:lpstr>
      <vt:lpstr>Calibri</vt:lpstr>
      <vt:lpstr>Calibri Light</vt:lpstr>
      <vt:lpstr>Office Theme</vt:lpstr>
      <vt:lpstr>Ketamine in Rodent Models</vt:lpstr>
      <vt:lpstr>Psychedelics (serotonergic hallucinogens)</vt:lpstr>
      <vt:lpstr>Types</vt:lpstr>
      <vt:lpstr>Effects</vt:lpstr>
      <vt:lpstr>Animal Behaviors</vt:lpstr>
      <vt:lpstr>Lilius et al 2018</vt:lpstr>
      <vt:lpstr>Reversal Effect of Morphine Anti-Nociceptive Tolerance</vt:lpstr>
      <vt:lpstr>Reversal Effect of Oxycodone Anti-Nociceptive Tolerance</vt:lpstr>
      <vt:lpstr>Serum and Whole Brain Concentrations after Morphine</vt:lpstr>
      <vt:lpstr>Serum and Whole Brain Concentrations after Oxycodone</vt:lpstr>
      <vt:lpstr>Summary</vt:lpstr>
      <vt:lpstr>Ossato et al 2018</vt:lpstr>
      <vt:lpstr>Visual Object vs Visual Placing</vt:lpstr>
      <vt:lpstr>Visual Object vs Visual Placing</vt:lpstr>
      <vt:lpstr>Visual Object vs Visual Placing</vt:lpstr>
      <vt:lpstr>Overall Responses</vt:lpstr>
      <vt:lpstr>Acoustic vs Tactile</vt:lpstr>
      <vt:lpstr>Acoustic vs Tactile</vt:lpstr>
      <vt:lpstr>Acoustic vs Tactile</vt:lpstr>
      <vt:lpstr>PowerPoint Presentation</vt:lpstr>
      <vt:lpstr>Pre-Pulse Inhibition (PPI)</vt:lpstr>
      <vt:lpstr>Tail Pinch vs. Withdrawal</vt:lpstr>
      <vt:lpstr>PowerPoint Presentation</vt:lpstr>
      <vt:lpstr>PowerPoint Presentation</vt:lpstr>
      <vt:lpstr>Mechanical vs Thermal</vt:lpstr>
      <vt:lpstr>Acelerod vs Drag Test</vt:lpstr>
      <vt:lpstr>PowerPoint Presentation</vt:lpstr>
      <vt:lpstr>PowerPoint Presentation</vt:lpstr>
      <vt:lpstr>PowerPoint Presentation</vt:lpstr>
      <vt:lpstr>Total Distance Travelled</vt:lpstr>
      <vt:lpstr>Total Distance Travelled</vt:lpstr>
      <vt:lpstr>Summary</vt:lpstr>
      <vt:lpstr>Zhou et al 2018</vt:lpstr>
      <vt:lpstr>Methods</vt:lpstr>
      <vt:lpstr>CPA and CFA Injection</vt:lpstr>
      <vt:lpstr>CFA Rats</vt:lpstr>
      <vt:lpstr>Saline Injections and Aversive Response</vt:lpstr>
      <vt:lpstr>Ketamine and CPA Test</vt:lpstr>
      <vt:lpstr>CPA - Saline</vt:lpstr>
      <vt:lpstr>CPA - Saline</vt:lpstr>
      <vt:lpstr>CPA - Ketamine</vt:lpstr>
      <vt:lpstr>CPA - Ketamine</vt:lpstr>
      <vt:lpstr>CPA - Ketamine</vt:lpstr>
      <vt:lpstr>Dose-Response</vt:lpstr>
      <vt:lpstr>CPA Response</vt:lpstr>
      <vt:lpstr>Neuropathic Pain Model</vt:lpstr>
      <vt:lpstr>CPA</vt:lpstr>
      <vt:lpstr>PP and Ketamine</vt:lpstr>
      <vt:lpstr>CPA and PP</vt:lpstr>
      <vt:lpstr>ACC</vt:lpstr>
      <vt:lpstr>ACC Neurons</vt:lpstr>
      <vt:lpstr>CFA + Saline or Ketamine</vt:lpstr>
      <vt:lpstr>Basal Firing Rates</vt:lpstr>
      <vt:lpstr>ACC Optogenetics</vt:lpstr>
      <vt:lpstr>YFP-ChR2 Expression</vt:lpstr>
      <vt:lpstr>PP</vt:lpstr>
      <vt:lpstr>PP and CPA</vt:lpstr>
      <vt:lpstr>Intra-ACC Drug Infusions</vt:lpstr>
      <vt:lpstr>Injections and PP</vt:lpstr>
      <vt:lpstr>PP</vt:lpstr>
      <vt:lpstr>CPA and Distance Travelled</vt:lpstr>
      <vt:lpstr>Rapamycin CPA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Ketamine in Rodent Models</dc:title>
  <dc:creator>Jess Hoynoski</dc:creator>
  <cp:lastModifiedBy>Jess Hoynoski</cp:lastModifiedBy>
  <cp:revision>8</cp:revision>
  <dcterms:created xsi:type="dcterms:W3CDTF">2019-03-07T03:22:17Z</dcterms:created>
  <dcterms:modified xsi:type="dcterms:W3CDTF">2019-03-08T17:49:06Z</dcterms:modified>
</cp:coreProperties>
</file>